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heme/theme3.xml" ContentType="application/vnd.openxmlformats-officedocument.them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1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2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notesSlides/notesSlide3.xml" ContentType="application/vnd.openxmlformats-officedocument.presentationml.notesSlide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4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5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1" r:id="rId1"/>
    <p:sldMasterId id="2147483674" r:id="rId2"/>
  </p:sldMasterIdLst>
  <p:notesMasterIdLst>
    <p:notesMasterId r:id="rId12"/>
  </p:notesMasterIdLst>
  <p:sldIdLst>
    <p:sldId id="325" r:id="rId3"/>
    <p:sldId id="344" r:id="rId4"/>
    <p:sldId id="355" r:id="rId5"/>
    <p:sldId id="365" r:id="rId6"/>
    <p:sldId id="357" r:id="rId7"/>
    <p:sldId id="364" r:id="rId8"/>
    <p:sldId id="363" r:id="rId9"/>
    <p:sldId id="362" r:id="rId10"/>
    <p:sldId id="358" r:id="rId1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6699FF"/>
    <a:srgbClr val="F47339"/>
    <a:srgbClr val="99CCFF"/>
    <a:srgbClr val="66CCFF"/>
    <a:srgbClr val="9999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1" autoAdjust="0"/>
  </p:normalViewPr>
  <p:slideViewPr>
    <p:cSldViewPr snapToGrid="0" snapToObjects="1">
      <p:cViewPr>
        <p:scale>
          <a:sx n="100" d="100"/>
          <a:sy n="100" d="100"/>
        </p:scale>
        <p:origin x="-51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0D7C5-DA03-CE45-B08E-BFE02C56A7A4}" type="datetimeFigureOut">
              <a:rPr lang="nl-NL" smtClean="0"/>
              <a:pPr/>
              <a:t>1-2-2012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D449C-FF76-6F45-B556-F07727A73F5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985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33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34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112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1pPr>
            <a:lvl2pPr marL="685669" indent="-263719" defTabSz="457112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2pPr>
            <a:lvl3pPr marL="1054875" indent="-210975" defTabSz="457112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3pPr>
            <a:lvl4pPr marL="1476825" indent="-210975" defTabSz="457112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4pPr>
            <a:lvl5pPr marL="1898774" indent="-210975" defTabSz="457112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5pPr>
            <a:lvl6pPr marL="2320724" indent="-210975" defTabSz="457112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6pPr>
            <a:lvl7pPr marL="2742674" indent="-210975" defTabSz="457112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7pPr>
            <a:lvl8pPr marL="3164624" indent="-210975" defTabSz="457112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8pPr>
            <a:lvl9pPr marL="3586574" indent="-210975" defTabSz="457112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A64F3400-A330-734B-90A9-AEB54D554886}" type="slidenum">
              <a:rPr lang="en-US" b="0">
                <a:latin typeface="Calibri" charset="0"/>
              </a:rPr>
              <a:pPr eaLnBrk="1" hangingPunct="1"/>
              <a:t>1</a:t>
            </a:fld>
            <a:endParaRPr lang="en-US" b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967F104B-A6AC-4BB9-92FA-1A394AC8DDEC}" type="slidenum">
              <a:rPr lang="en-US" smtClean="0">
                <a:latin typeface="Times New Roman" pitchFamily="18" charset="0"/>
                <a:ea typeface="ヒラギノ角ゴ Pro W3"/>
                <a:cs typeface="Lucida Sans Unicode" pitchFamily="34" charset="0"/>
              </a:rPr>
              <a:pPr>
                <a:buFont typeface="Times New Roman" pitchFamily="18" charset="0"/>
                <a:buNone/>
              </a:pPr>
              <a:t>2</a:t>
            </a:fld>
            <a:endParaRPr lang="en-US" smtClean="0">
              <a:latin typeface="Times New Roman" pitchFamily="18" charset="0"/>
              <a:ea typeface="ヒラギノ角ゴ Pro W3"/>
              <a:cs typeface="Lucida Sans Unicode" pitchFamily="34" charset="0"/>
            </a:endParaRPr>
          </a:p>
        </p:txBody>
      </p:sp>
      <p:sp>
        <p:nvSpPr>
          <p:cNvPr id="19459" name="Rectangle 7"/>
          <p:cNvSpPr txBox="1">
            <a:spLocks noGrp="1" noChangeArrowheads="1"/>
          </p:cNvSpPr>
          <p:nvPr/>
        </p:nvSpPr>
        <p:spPr bwMode="auto">
          <a:xfrm>
            <a:off x="3886456" y="8685877"/>
            <a:ext cx="2970012" cy="455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001" tIns="44721" rIns="86001" bIns="44721" anchor="b"/>
          <a:lstStyle/>
          <a:p>
            <a:pPr algn="r">
              <a:buClr>
                <a:srgbClr val="000000"/>
              </a:buClr>
              <a:buSzPct val="100000"/>
              <a:tabLst>
                <a:tab pos="691529" algn="l"/>
                <a:tab pos="1383058" algn="l"/>
                <a:tab pos="2074587" algn="l"/>
                <a:tab pos="2766116" algn="l"/>
              </a:tabLst>
            </a:pPr>
            <a:fld id="{2EA21E72-96E1-42C8-92D3-6D7184640135}" type="slidenum">
              <a:rPr lang="en-US" sz="1100">
                <a:solidFill>
                  <a:srgbClr val="000000"/>
                </a:solidFill>
                <a:latin typeface="Times New Roman" pitchFamily="18" charset="0"/>
              </a:rPr>
              <a:pPr algn="r">
                <a:buClr>
                  <a:srgbClr val="000000"/>
                </a:buClr>
                <a:buSzPct val="100000"/>
                <a:tabLst>
                  <a:tab pos="691529" algn="l"/>
                  <a:tab pos="1383058" algn="l"/>
                  <a:tab pos="2074587" algn="l"/>
                  <a:tab pos="2766116" algn="l"/>
                </a:tabLst>
              </a:pPr>
              <a:t>2</a:t>
            </a:fld>
            <a:endParaRPr lang="en-US" sz="11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nl-NL" smtClean="0">
              <a:latin typeface="Times New Roman" pitchFamily="18" charset="0"/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D449C-FF76-6F45-B556-F07727A73F5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594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D449C-FF76-6F45-B556-F07727A73F5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87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2.jpe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80.xml"/><Relationship Id="rId4" Type="http://schemas.openxmlformats.org/officeDocument/2006/relationships/tags" Target="../tags/tag79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85.xml"/><Relationship Id="rId4" Type="http://schemas.openxmlformats.org/officeDocument/2006/relationships/tags" Target="../tags/tag8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08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28.xml"/><Relationship Id="rId4" Type="http://schemas.openxmlformats.org/officeDocument/2006/relationships/tags" Target="../tags/tag127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33.xml"/><Relationship Id="rId4" Type="http://schemas.openxmlformats.org/officeDocument/2006/relationships/tags" Target="../tags/tag13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C6BB9E5-6966-4A4F-9AFB-EC3003E945F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73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0974D4-E4AB-BE45-81BA-E2C26F09B3C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6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972300" y="274638"/>
            <a:ext cx="2171700" cy="5751512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362700" cy="57515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E965926-75FA-434C-AAF2-D824C97CF4E8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096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010_KING_Titel.jpg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487A869-F714-514D-8385-7DE00377A255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95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C6BB9E5-6966-4A4F-9AFB-EC3003E945F7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55545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F65A713-A9C5-7244-B90A-5A6E4D005740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91159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EF2EE-3FE6-C84B-9AE7-830E447667EE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89290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84213" y="1500188"/>
            <a:ext cx="41529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989513" y="1500188"/>
            <a:ext cx="4154487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FCCD92C-13B5-7E46-894A-18FF2E89ABCA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7732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07DD90-3809-514D-B8E1-C78B275B07F3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391577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25A3AC3-E74E-BA43-8A6A-FBE3EA28E47E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61038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D70FA0A-B53E-6546-B911-BD29167FE2E1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2046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F65A713-A9C5-7244-B90A-5A6E4D00574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62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E3E9C5-36ED-8346-9697-0DD1695FA8F1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04974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7A612F-12C5-8B4C-81F0-13731AC0F641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782346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0974D4-E4AB-BE45-81BA-E2C26F09B3C4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570355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972300" y="274638"/>
            <a:ext cx="2171700" cy="5751512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362700" cy="57515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E965926-75FA-434C-AAF2-D824C97CF4E8}" type="slidenum">
              <a:rPr lang="en-US">
                <a:ea typeface="ヒラギノ角ゴ Pro W3"/>
              </a:rPr>
              <a:pPr/>
              <a:t>‹nr.›</a:t>
            </a:fld>
            <a:endParaRPr lang="en-US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5607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EF2EE-3FE6-C84B-9AE7-830E447667E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2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84213" y="1500188"/>
            <a:ext cx="41529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989513" y="1500188"/>
            <a:ext cx="4154487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FCCD92C-13B5-7E46-894A-18FF2E89ABC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43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07DD90-3809-514D-B8E1-C78B275B07F3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8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25A3AC3-E74E-BA43-8A6A-FBE3EA28E47E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9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D70FA0A-B53E-6546-B911-BD29167FE2E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58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E3E9C5-36ED-8346-9697-0DD1695FA8F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92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7A612F-12C5-8B4C-81F0-13731AC0F64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4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70.xml"/><Relationship Id="rId18" Type="http://schemas.openxmlformats.org/officeDocument/2006/relationships/tags" Target="../tags/tag7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tags" Target="../tags/tag74.xml"/><Relationship Id="rId2" Type="http://schemas.openxmlformats.org/officeDocument/2006/relationships/slideLayout" Target="../slideLayouts/slideLayout14.xml"/><Relationship Id="rId16" Type="http://schemas.openxmlformats.org/officeDocument/2006/relationships/tags" Target="../tags/tag7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ags" Target="../tags/tag72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3094.1010_KING_Master.jpg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Placeholder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684213" y="1500188"/>
            <a:ext cx="84597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 im exer ing euisi ex ea acil</a:t>
            </a:r>
          </a:p>
          <a:p>
            <a:pPr lvl="0"/>
            <a:endParaRPr lang="nl-NL"/>
          </a:p>
          <a:p>
            <a:pPr lvl="1"/>
            <a:r>
              <a:rPr lang="nl-NL"/>
              <a:t>• Serperat wisci tatio odolor</a:t>
            </a:r>
          </a:p>
          <a:p>
            <a:pPr lvl="1"/>
            <a:r>
              <a:rPr lang="nl-NL"/>
              <a:t>• Asting er sim vel utatis eu faccum ex</a:t>
            </a:r>
          </a:p>
          <a:p>
            <a:pPr lvl="1"/>
            <a:r>
              <a:rPr lang="nl-NL"/>
              <a:t>• Ero commodi pismodip</a:t>
            </a:r>
          </a:p>
          <a:p>
            <a:pPr lvl="1"/>
            <a:r>
              <a:rPr lang="nl-NL"/>
              <a:t>• Seum num dolum</a:t>
            </a:r>
          </a:p>
          <a:p>
            <a:pPr lvl="1"/>
            <a:r>
              <a:rPr lang="nl-NL"/>
              <a:t>• Hendrem velendi gnisim doloborerit</a:t>
            </a:r>
          </a:p>
          <a:p>
            <a:pPr lvl="0"/>
            <a:endParaRPr lang="nl-NL"/>
          </a:p>
          <a:p>
            <a:pPr lvl="0"/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227013" y="5922963"/>
            <a:ext cx="4926012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0">
                <a:solidFill>
                  <a:schemeClr val="bg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charset="0"/>
                <a:cs typeface="Verdan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A16EA-52CE-7F41-A99D-6F92BD221D8E}" type="slidenum">
              <a:rPr lang="en-US" smtClean="0">
                <a:ea typeface="ヒラギノ角ゴ Pro W3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smtClean="0">
              <a:ea typeface="ヒラギノ角ゴ Pro W3" charset="0"/>
            </a:endParaRPr>
          </a:p>
        </p:txBody>
      </p:sp>
      <p:pic>
        <p:nvPicPr>
          <p:cNvPr id="2055" name="Picture 9" descr="3094.1010_KING_Master.jpg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358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3094.1010_KING_Master.jpg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684213" y="1500188"/>
            <a:ext cx="84597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 im exer ing euisi ex ea acil</a:t>
            </a:r>
          </a:p>
          <a:p>
            <a:pPr lvl="0"/>
            <a:endParaRPr lang="nl-NL"/>
          </a:p>
          <a:p>
            <a:pPr lvl="1"/>
            <a:r>
              <a:rPr lang="nl-NL"/>
              <a:t>• Serperat wisci tatio odolor</a:t>
            </a:r>
          </a:p>
          <a:p>
            <a:pPr lvl="1"/>
            <a:r>
              <a:rPr lang="nl-NL"/>
              <a:t>• Asting er sim vel utatis eu faccum ex</a:t>
            </a:r>
          </a:p>
          <a:p>
            <a:pPr lvl="1"/>
            <a:r>
              <a:rPr lang="nl-NL"/>
              <a:t>• Ero commodi pismodip</a:t>
            </a:r>
          </a:p>
          <a:p>
            <a:pPr lvl="1"/>
            <a:r>
              <a:rPr lang="nl-NL"/>
              <a:t>• Seum num dolum</a:t>
            </a:r>
          </a:p>
          <a:p>
            <a:pPr lvl="1"/>
            <a:r>
              <a:rPr lang="nl-NL"/>
              <a:t>• Hendrem velendi gnisim doloborerit</a:t>
            </a:r>
          </a:p>
          <a:p>
            <a:pPr lvl="0"/>
            <a:endParaRPr lang="nl-NL"/>
          </a:p>
          <a:p>
            <a:pPr lvl="0"/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227013" y="5922963"/>
            <a:ext cx="4926012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0">
                <a:solidFill>
                  <a:schemeClr val="bg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FFFFFF"/>
                </a:solidFill>
              </a:rPr>
              <a:t>Workshop KINGjaarcongres 06 januari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  <a:latin typeface="Verdana"/>
              <a:ea typeface="ヒラギノ角ゴ Pro W3"/>
              <a:cs typeface="Verdan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charset="0"/>
                <a:cs typeface="Verdan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9A16EA-52CE-7F41-A99D-6F92BD221D8E}" type="slidenum">
              <a:rPr lang="en-US" smtClean="0">
                <a:ea typeface="ヒラギノ角ゴ Pro W3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 smtClean="0">
              <a:ea typeface="ヒラギノ角ゴ Pro W3" charset="0"/>
            </a:endParaRPr>
          </a:p>
        </p:txBody>
      </p:sp>
      <p:pic>
        <p:nvPicPr>
          <p:cNvPr id="2055" name="Picture 9" descr="3094.1010_KING_Master.jpg"/>
          <p:cNvPicPr>
            <a:picLocks noChangeAspect="1"/>
          </p:cNvPicPr>
          <p:nvPr userDrawn="1">
            <p:custDataLst>
              <p:tags r:id="rId1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985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39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2.xml"/><Relationship Id="rId4" Type="http://schemas.openxmlformats.org/officeDocument/2006/relationships/tags" Target="../tags/tag14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5" Type="http://schemas.openxmlformats.org/officeDocument/2006/relationships/image" Target="../media/image3.jpg"/><Relationship Id="rId4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155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9" Type="http://schemas.openxmlformats.org/officeDocument/2006/relationships/image" Target="http://officeimg.vo.msecnd.net/en-us/images/MB900309622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 bwMode="auto">
          <a:xfrm>
            <a:off x="2519363" y="1625091"/>
            <a:ext cx="6624637" cy="1296988"/>
          </a:xfrm>
          <a:ln>
            <a:miter lim="800000"/>
            <a:headEnd/>
            <a:tailEnd/>
          </a:ln>
        </p:spPr>
        <p:txBody>
          <a:bodyPr vert="horz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Stand van </a:t>
            </a:r>
            <a:r>
              <a:rPr lang="en-US" dirty="0" err="1" smtClean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zaken</a:t>
            </a:r>
            <a: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dirty="0" err="1" smtClean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Operatie</a:t>
            </a:r>
            <a:r>
              <a:rPr lang="en-US" dirty="0" smtClean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> NUP</a:t>
            </a:r>
            <a:br>
              <a:rPr lang="en-US" dirty="0" smtClean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solidFill>
                  <a:srgbClr val="D70082"/>
                </a:solidFill>
                <a:latin typeface="Verdana" charset="0"/>
                <a:ea typeface="ヒラギノ角ゴ Pro W3" charset="0"/>
                <a:cs typeface="ヒラギノ角ゴ Pro W3" charset="0"/>
              </a:rPr>
            </a:br>
            <a:endParaRPr lang="en-US" dirty="0">
              <a:solidFill>
                <a:srgbClr val="D70082"/>
              </a:solidFill>
              <a:latin typeface="Verdana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  <p:custDataLst>
              <p:tags r:id="rId3"/>
            </p:custDataLst>
          </p:nvPr>
        </p:nvSpPr>
        <p:spPr bwMode="auto">
          <a:xfrm>
            <a:off x="227013" y="5922963"/>
            <a:ext cx="8916987" cy="5603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r>
              <a:rPr lang="en-US" sz="1800" b="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StUF </a:t>
            </a:r>
            <a:r>
              <a:rPr lang="en-US" sz="1800" b="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Regiegroep</a:t>
            </a:r>
            <a:r>
              <a:rPr lang="en-US" sz="1800" b="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 									Utrecht, 1 </a:t>
            </a:r>
            <a:r>
              <a:rPr lang="en-US" sz="1800" b="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februari</a:t>
            </a:r>
            <a:r>
              <a:rPr lang="en-US" sz="1800" b="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2012 </a:t>
            </a:r>
            <a:endParaRPr lang="en-US" sz="1800" b="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558986" y="5099149"/>
            <a:ext cx="3920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Peter Klaver,  Utrecht, 1/2/2012</a:t>
            </a:r>
          </a:p>
          <a:p>
            <a:r>
              <a:rPr lang="nl-NL" dirty="0" smtClean="0"/>
              <a:t>Regiegroep StUF/RSGB/RGBZ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232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 bwMode="auto">
          <a:xfrm>
            <a:off x="368300" y="322263"/>
            <a:ext cx="6724650" cy="7254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4000" dirty="0" smtClean="0"/>
              <a:t>	</a:t>
            </a:r>
            <a:r>
              <a:rPr lang="nl-NL" dirty="0" smtClean="0">
                <a:solidFill>
                  <a:schemeClr val="accent1"/>
                </a:solidFill>
              </a:rPr>
              <a:t>Programmaplan O-NUP</a:t>
            </a:r>
            <a:r>
              <a:rPr lang="nl-NL" sz="4000" dirty="0" smtClean="0"/>
              <a:t/>
            </a:r>
            <a:br>
              <a:rPr lang="nl-NL" sz="4000" dirty="0" smtClean="0"/>
            </a:br>
            <a:endParaRPr lang="nl-NL" sz="4000" dirty="0" smtClean="0"/>
          </a:p>
        </p:txBody>
      </p:sp>
      <p:sp>
        <p:nvSpPr>
          <p:cNvPr id="12" name="Rectangle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62475" y="1147763"/>
            <a:ext cx="3783012" cy="43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sz="1200" kern="0" dirty="0"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sz="1200" kern="0" dirty="0">
              <a:latin typeface="+mn-lt"/>
              <a:ea typeface="+mn-ea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8300" y="1145630"/>
            <a:ext cx="8607426" cy="531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sz="2000" b="1" kern="0" dirty="0" smtClean="0">
                <a:ea typeface="+mn-ea"/>
                <a:cs typeface="+mn-cs"/>
              </a:rPr>
              <a:t> </a:t>
            </a:r>
            <a:r>
              <a:rPr lang="nl-NL" b="1" kern="0" dirty="0" smtClean="0"/>
              <a:t>Impactanalyses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kern="0" dirty="0" smtClean="0"/>
              <a:t> Toetsing van implementatierijpheid </a:t>
            </a:r>
            <a:r>
              <a:rPr lang="nl-NL" b="0" kern="0" dirty="0"/>
              <a:t>van </a:t>
            </a:r>
            <a:r>
              <a:rPr lang="nl-NL" b="0" kern="0" dirty="0" smtClean="0"/>
              <a:t>bouwstenen</a:t>
            </a:r>
            <a:br>
              <a:rPr lang="nl-NL" b="0" kern="0" dirty="0" smtClean="0"/>
            </a:br>
            <a:r>
              <a:rPr lang="nl-NL" b="0" kern="0" dirty="0" smtClean="0"/>
              <a:t>    voor gemeenten.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kern="0" dirty="0" smtClean="0"/>
              <a:t> Kwaliteit van aanbod.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kern="0" dirty="0"/>
          </a:p>
          <a:p>
            <a:pPr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kern="0" dirty="0" smtClean="0"/>
              <a:t> </a:t>
            </a:r>
            <a:r>
              <a:rPr lang="nl-NL" b="1" kern="0" dirty="0" smtClean="0"/>
              <a:t>Standaarden Plus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kern="0" dirty="0" smtClean="0"/>
              <a:t> </a:t>
            </a:r>
            <a:r>
              <a:rPr lang="nl-NL" dirty="0" smtClean="0"/>
              <a:t>leveren van eenduidige </a:t>
            </a:r>
            <a:r>
              <a:rPr lang="nl-NL" dirty="0"/>
              <a:t>en scherpe standaarden </a:t>
            </a:r>
            <a:r>
              <a:rPr lang="nl-NL" dirty="0" smtClean="0"/>
              <a:t>voor</a:t>
            </a:r>
            <a:br>
              <a:rPr lang="nl-NL" dirty="0" smtClean="0"/>
            </a:br>
            <a:r>
              <a:rPr lang="nl-NL" dirty="0" smtClean="0"/>
              <a:t>   integratie vanuit proces- </a:t>
            </a:r>
            <a:r>
              <a:rPr lang="nl-NL" dirty="0"/>
              <a:t>en technisch </a:t>
            </a:r>
            <a:r>
              <a:rPr lang="nl-NL" dirty="0" smtClean="0"/>
              <a:t>perspectief voor</a:t>
            </a:r>
            <a:br>
              <a:rPr lang="nl-NL" dirty="0" smtClean="0"/>
            </a:br>
            <a:r>
              <a:rPr lang="nl-NL" dirty="0" smtClean="0"/>
              <a:t>   belangrijke koppelingen.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kern="0" dirty="0" smtClean="0"/>
          </a:p>
          <a:p>
            <a:pPr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kern="0" dirty="0" smtClean="0"/>
              <a:t> </a:t>
            </a:r>
            <a:r>
              <a:rPr lang="nl-NL" b="1" kern="0" dirty="0" smtClean="0"/>
              <a:t>Ontwikkeling producten ondersteuning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kern="0" dirty="0" smtClean="0"/>
              <a:t> Ontwikkeling </a:t>
            </a:r>
            <a:r>
              <a:rPr lang="nl-NL" b="0" kern="0" dirty="0"/>
              <a:t>van hulpmiddelen t.b.v. een integrale </a:t>
            </a:r>
            <a:r>
              <a:rPr lang="nl-NL" b="0" kern="0" dirty="0" smtClean="0"/>
              <a:t>en</a:t>
            </a:r>
            <a:br>
              <a:rPr lang="nl-NL" b="0" kern="0" dirty="0" smtClean="0"/>
            </a:br>
            <a:r>
              <a:rPr lang="nl-NL" b="0" kern="0" dirty="0" smtClean="0"/>
              <a:t>   gecoördineerde </a:t>
            </a:r>
            <a:r>
              <a:rPr lang="nl-NL" b="0" kern="0" dirty="0"/>
              <a:t>aanpak door </a:t>
            </a:r>
            <a:r>
              <a:rPr lang="nl-NL" b="0" kern="0" dirty="0" smtClean="0"/>
              <a:t>gemeenten.</a:t>
            </a: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kern="0" dirty="0"/>
          </a:p>
          <a:p>
            <a:pPr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kern="0" dirty="0" smtClean="0"/>
              <a:t> </a:t>
            </a:r>
            <a:r>
              <a:rPr lang="nl-NL" b="1" kern="0" dirty="0" smtClean="0"/>
              <a:t>Relatiemanagement en kennisdeling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kern="0" dirty="0" smtClean="0"/>
              <a:t> Communicatie </a:t>
            </a:r>
            <a:r>
              <a:rPr lang="nl-NL" b="0" kern="0" dirty="0"/>
              <a:t>naar stakeholders </a:t>
            </a:r>
            <a:r>
              <a:rPr lang="nl-NL" b="0" kern="0" dirty="0" smtClean="0"/>
              <a:t>en relatiemanagement.</a:t>
            </a:r>
            <a:br>
              <a:rPr lang="nl-NL" b="0" kern="0" dirty="0" smtClean="0"/>
            </a:br>
            <a:endParaRPr lang="nl-NL" b="0" kern="0" dirty="0" smtClean="0"/>
          </a:p>
          <a:p>
            <a:pPr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kern="0" dirty="0"/>
              <a:t> </a:t>
            </a:r>
            <a:r>
              <a:rPr lang="nl-NL" b="1" kern="0" dirty="0" smtClean="0"/>
              <a:t>Monitoring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Wingdings" pitchFamily="2" charset="2"/>
              <a:buChar char="Ø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sz="2000" b="0" kern="0" dirty="0"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sz="2000" b="0" kern="0" dirty="0">
              <a:latin typeface="+mj-lt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8830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l"/>
            <a:r>
              <a:rPr lang="nl-NL" sz="3200" dirty="0" smtClean="0">
                <a:solidFill>
                  <a:srgbClr val="FF6666"/>
                </a:solidFill>
              </a:rPr>
              <a:t>3 Impactanalyses afgerond</a:t>
            </a:r>
            <a:endParaRPr lang="nl-NL" sz="3200" dirty="0">
              <a:solidFill>
                <a:srgbClr val="FF6666"/>
              </a:solidFill>
            </a:endParaRPr>
          </a:p>
        </p:txBody>
      </p:sp>
      <p:sp>
        <p:nvSpPr>
          <p:cNvPr id="4" name="Rechthoek 3"/>
          <p:cNvSpPr/>
          <p:nvPr>
            <p:custDataLst>
              <p:tags r:id="rId3"/>
            </p:custDataLst>
          </p:nvPr>
        </p:nvSpPr>
        <p:spPr>
          <a:xfrm>
            <a:off x="638174" y="1249102"/>
            <a:ext cx="73818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/>
            <a:endParaRPr lang="nl-NL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5" name="Rechthoek 4"/>
          <p:cNvSpPr/>
          <p:nvPr>
            <p:custDataLst>
              <p:tags r:id="rId4"/>
            </p:custDataLst>
          </p:nvPr>
        </p:nvSpPr>
        <p:spPr>
          <a:xfrm>
            <a:off x="561974" y="1049077"/>
            <a:ext cx="738187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nl-NL" sz="1600" b="1" dirty="0" smtClean="0"/>
              <a:t>BAG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nl-NL" sz="1400" dirty="0" smtClean="0"/>
              <a:t>Geen noemenswaardige integratieproblemen naar voren gekomen; koppeling BAG-WOZ is realiseerbaar;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nl-NL" sz="1400" dirty="0" smtClean="0"/>
              <a:t>Bestandsvergelijkingen nodig om impact individuele gemeente te bepalen;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nl-NL" sz="1600" b="1" dirty="0" smtClean="0"/>
              <a:t>Webrichtlijnen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nl-NL" sz="1400" dirty="0" smtClean="0"/>
              <a:t>Alternatieve beoordelingsmethodiek </a:t>
            </a:r>
            <a:r>
              <a:rPr lang="nl-NL" sz="1400" dirty="0" err="1" smtClean="0"/>
              <a:t>compliancy</a:t>
            </a:r>
            <a:endParaRPr lang="nl-NL" sz="1400" dirty="0" smtClean="0"/>
          </a:p>
          <a:p>
            <a:pPr marL="1657350" lvl="3" indent="-285750">
              <a:buFont typeface="Arial" pitchFamily="34" charset="0"/>
              <a:buChar char="•"/>
            </a:pPr>
            <a:r>
              <a:rPr lang="nl-NL" sz="1400" dirty="0" smtClean="0"/>
              <a:t>geleidelijke schaal in plaats van wel/niet voldoen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nl-NL" sz="1400" dirty="0" smtClean="0"/>
              <a:t>Andere formulering resultaten: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nl-NL" sz="1400" dirty="0" smtClean="0"/>
              <a:t>Om uw website goed toegankelijk te maken kunt u nog… In plaats van ‘uw website voldoet niet aan de webrichtlijnen’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nl-NL" sz="1600" b="1" dirty="0" err="1" smtClean="0"/>
              <a:t>MijnOverheid</a:t>
            </a:r>
            <a:endParaRPr lang="nl-NL" sz="1600" b="1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400" dirty="0" err="1" smtClean="0"/>
              <a:t>Aansluiting</a:t>
            </a:r>
            <a:r>
              <a:rPr lang="en-US" sz="1400" dirty="0" smtClean="0"/>
              <a:t> </a:t>
            </a:r>
            <a:r>
              <a:rPr lang="en-US" sz="1400" dirty="0" err="1" smtClean="0"/>
              <a:t>zaaksysteem</a:t>
            </a:r>
            <a:r>
              <a:rPr lang="en-US" sz="1400" dirty="0" smtClean="0"/>
              <a:t> via </a:t>
            </a:r>
            <a:r>
              <a:rPr lang="en-US" sz="1400" dirty="0" err="1" smtClean="0"/>
              <a:t>StUF</a:t>
            </a:r>
            <a:endParaRPr lang="en-US" sz="1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400" dirty="0" err="1" smtClean="0"/>
              <a:t>Vergemakkelijken</a:t>
            </a:r>
            <a:r>
              <a:rPr lang="en-US" sz="1400" dirty="0" smtClean="0"/>
              <a:t> </a:t>
            </a:r>
            <a:r>
              <a:rPr lang="en-US" sz="1400" dirty="0" err="1" smtClean="0"/>
              <a:t>aansluitmethodiek</a:t>
            </a:r>
            <a:r>
              <a:rPr lang="en-US" sz="1400" dirty="0" smtClean="0"/>
              <a:t> op </a:t>
            </a:r>
            <a:r>
              <a:rPr lang="en-US" sz="1400" dirty="0" err="1" smtClean="0"/>
              <a:t>Berichtenbox</a:t>
            </a:r>
            <a:endParaRPr lang="nl-NL" sz="1400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nl-NL" sz="16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sz="1600" dirty="0"/>
          </a:p>
        </p:txBody>
      </p:sp>
      <p:sp>
        <p:nvSpPr>
          <p:cNvPr id="6" name="Rechthoek 5"/>
          <p:cNvSpPr/>
          <p:nvPr/>
        </p:nvSpPr>
        <p:spPr>
          <a:xfrm>
            <a:off x="1074420" y="4528125"/>
            <a:ext cx="70370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 smtClean="0"/>
              <a:t>Eerstvolgende vanaf </a:t>
            </a:r>
            <a:r>
              <a:rPr lang="nl-NL" b="1" dirty="0" err="1" smtClean="0"/>
              <a:t>febr</a:t>
            </a:r>
            <a:r>
              <a:rPr lang="nl-NL" b="1" dirty="0" smtClean="0"/>
              <a:t> 2012: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Basisregistraties: RNI, NHR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Digikoppeling en </a:t>
            </a:r>
            <a:r>
              <a:rPr lang="nl-NL" dirty="0" err="1" smtClean="0"/>
              <a:t>eHerkenning</a:t>
            </a:r>
            <a:r>
              <a:rPr lang="nl-NL" dirty="0" smtClean="0"/>
              <a:t> 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954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200" b="1" dirty="0" smtClean="0"/>
              <a:t>Standaarden – plus</a:t>
            </a:r>
            <a:br>
              <a:rPr lang="nl-NL" sz="3200" b="1" dirty="0" smtClean="0"/>
            </a:br>
            <a:r>
              <a:rPr lang="nl-NL" sz="3200" b="1" dirty="0" smtClean="0"/>
              <a:t>(regiegroep okt 2011)</a:t>
            </a:r>
            <a:r>
              <a:rPr lang="nl-NL" sz="3200" dirty="0" smtClean="0"/>
              <a:t/>
            </a:r>
            <a:br>
              <a:rPr lang="nl-NL" sz="3200" dirty="0" smtClean="0"/>
            </a:br>
            <a:endParaRPr lang="nl-NL" sz="3200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90550" y="1685925"/>
            <a:ext cx="7977187" cy="433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>
                <a:latin typeface="+mn-lt"/>
                <a:ea typeface="+mn-ea"/>
                <a:cs typeface="+mn-cs"/>
              </a:rPr>
              <a:t> Gebruik van bestaande </a:t>
            </a:r>
            <a:r>
              <a:rPr lang="nl-NL" b="0" i="1" kern="0" dirty="0" smtClean="0">
                <a:latin typeface="+mn-lt"/>
                <a:ea typeface="+mn-ea"/>
                <a:cs typeface="+mn-cs"/>
              </a:rPr>
              <a:t>expert/regiegroepen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i="1" kern="0" dirty="0" smtClean="0"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 smtClean="0">
                <a:latin typeface="+mn-lt"/>
                <a:ea typeface="+mn-ea"/>
                <a:cs typeface="+mn-cs"/>
              </a:rPr>
              <a:t> Naast sturing op inhoud ook op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 smtClean="0">
                <a:latin typeface="+mn-lt"/>
                <a:ea typeface="+mn-ea"/>
                <a:cs typeface="+mn-cs"/>
              </a:rPr>
              <a:t> de releaseplanning van standaard(en) 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>
                <a:latin typeface="+mn-lt"/>
                <a:ea typeface="+mn-ea"/>
                <a:cs typeface="+mn-cs"/>
              </a:rPr>
              <a:t> </a:t>
            </a:r>
            <a:r>
              <a:rPr lang="nl-NL" b="0" i="1" kern="0" dirty="0" smtClean="0">
                <a:latin typeface="+mn-lt"/>
                <a:ea typeface="+mn-ea"/>
                <a:cs typeface="+mn-cs"/>
              </a:rPr>
              <a:t>de tijdige inbouw/gebruik ervan</a:t>
            </a:r>
          </a:p>
          <a:p>
            <a:pPr lvl="1"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>
                <a:latin typeface="+mn-lt"/>
                <a:ea typeface="+mn-ea"/>
                <a:cs typeface="+mn-cs"/>
              </a:rPr>
              <a:t> </a:t>
            </a:r>
            <a:r>
              <a:rPr lang="nl-NL" b="0" i="1" kern="0" dirty="0" smtClean="0">
                <a:latin typeface="+mn-lt"/>
                <a:ea typeface="+mn-ea"/>
                <a:cs typeface="+mn-cs"/>
              </a:rPr>
              <a:t>de kwalitatief juiste implementatie  (</a:t>
            </a:r>
            <a:r>
              <a:rPr lang="nl-NL" b="0" i="1" kern="0" dirty="0" err="1" smtClean="0">
                <a:latin typeface="+mn-lt"/>
                <a:ea typeface="+mn-ea"/>
                <a:cs typeface="+mn-cs"/>
              </a:rPr>
              <a:t>compliancy</a:t>
            </a:r>
            <a:r>
              <a:rPr lang="nl-NL" b="0" i="1" kern="0" dirty="0" smtClean="0">
                <a:latin typeface="+mn-lt"/>
                <a:ea typeface="+mn-ea"/>
                <a:cs typeface="+mn-cs"/>
              </a:rPr>
              <a:t>)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i="1" kern="0" dirty="0"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 smtClean="0">
                <a:latin typeface="+mn-lt"/>
                <a:ea typeface="+mn-ea"/>
                <a:cs typeface="+mn-cs"/>
              </a:rPr>
              <a:t>  Meer betrokkenheid en participatie van leden en </a:t>
            </a:r>
            <a:r>
              <a:rPr lang="nl-NL" b="0" i="1" kern="0" dirty="0" err="1" smtClean="0">
                <a:latin typeface="+mn-lt"/>
                <a:ea typeface="+mn-ea"/>
                <a:cs typeface="+mn-cs"/>
              </a:rPr>
              <a:t>stakeholders</a:t>
            </a:r>
            <a:r>
              <a:rPr lang="nl-NL" b="0" i="1" kern="0" dirty="0" smtClean="0">
                <a:latin typeface="+mn-lt"/>
                <a:ea typeface="+mn-ea"/>
                <a:cs typeface="+mn-cs"/>
              </a:rPr>
              <a:t> zoals gebruikersverenigingen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 smtClean="0">
                <a:latin typeface="+mn-lt"/>
                <a:ea typeface="+mn-ea"/>
                <a:cs typeface="+mn-cs"/>
              </a:rPr>
              <a:t> Extra inzet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i="1" kern="0" dirty="0"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 smtClean="0">
                <a:latin typeface="+mn-lt"/>
                <a:ea typeface="+mn-ea"/>
                <a:cs typeface="+mn-cs"/>
              </a:rPr>
              <a:t> Operatie NUP wordt vast agendapunt!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i="1" kern="0" dirty="0" smtClean="0"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nl-NL" b="0" i="1" kern="0" dirty="0">
                <a:latin typeface="+mn-lt"/>
                <a:ea typeface="+mn-ea"/>
                <a:cs typeface="+mn-cs"/>
              </a:rPr>
              <a:t> </a:t>
            </a:r>
            <a:r>
              <a:rPr lang="nl-NL" b="0" i="1" kern="0" dirty="0" smtClean="0">
                <a:latin typeface="+mn-lt"/>
                <a:ea typeface="+mn-ea"/>
                <a:cs typeface="+mn-cs"/>
              </a:rPr>
              <a:t>Wie wil participeren in projectgroep(en)?</a:t>
            </a:r>
          </a:p>
          <a:p>
            <a:pPr>
              <a:lnSpc>
                <a:spcPct val="80000"/>
              </a:lnSpc>
              <a:spcBef>
                <a:spcPts val="400"/>
              </a:spcBef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b="0" i="1" kern="0" dirty="0" smtClean="0"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nl-NL" sz="1600" kern="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378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l"/>
            <a:r>
              <a:rPr lang="nl-NL" sz="3200" dirty="0" smtClean="0">
                <a:solidFill>
                  <a:srgbClr val="FF6666"/>
                </a:solidFill>
              </a:rPr>
              <a:t>Standaarden plus</a:t>
            </a:r>
            <a:endParaRPr lang="nl-NL" sz="3200" dirty="0">
              <a:solidFill>
                <a:srgbClr val="FF6666"/>
              </a:solidFill>
            </a:endParaRPr>
          </a:p>
        </p:txBody>
      </p:sp>
      <p:sp>
        <p:nvSpPr>
          <p:cNvPr id="4" name="Rechthoek 3"/>
          <p:cNvSpPr/>
          <p:nvPr>
            <p:custDataLst>
              <p:tags r:id="rId3"/>
            </p:custDataLst>
          </p:nvPr>
        </p:nvSpPr>
        <p:spPr>
          <a:xfrm>
            <a:off x="638174" y="1249102"/>
            <a:ext cx="826960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600" dirty="0" err="1" smtClean="0"/>
              <a:t>Longlist</a:t>
            </a:r>
            <a:r>
              <a:rPr lang="nl-NL" sz="1600" dirty="0" smtClean="0"/>
              <a:t> </a:t>
            </a:r>
            <a:r>
              <a:rPr lang="nl-NL" sz="1600" b="1" dirty="0" smtClean="0"/>
              <a:t>integratiebehoeften/verbeteringen</a:t>
            </a:r>
            <a:r>
              <a:rPr lang="nl-NL" sz="1600" dirty="0" smtClean="0"/>
              <a:t> gemeenten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 err="1" smtClean="0"/>
              <a:t>Ketenboek</a:t>
            </a:r>
            <a:r>
              <a:rPr lang="en-US" sz="1600" dirty="0" smtClean="0"/>
              <a:t> (in concept, 60 cases)</a:t>
            </a:r>
          </a:p>
          <a:p>
            <a:pPr marL="1200150" lvl="2" indent="-285750">
              <a:buFont typeface="Wingdings" pitchFamily="2" charset="2"/>
              <a:buChar char="ü"/>
            </a:pPr>
            <a:r>
              <a:rPr lang="en-US" sz="1600" dirty="0" smtClean="0"/>
              <a:t>Workshops 3x, &gt;50 </a:t>
            </a:r>
            <a:r>
              <a:rPr lang="en-US" sz="1600" dirty="0" err="1" smtClean="0"/>
              <a:t>deelnemers</a:t>
            </a:r>
            <a:endParaRPr lang="en-US" sz="1600" dirty="0" smtClean="0"/>
          </a:p>
          <a:p>
            <a:pPr lvl="2"/>
            <a:r>
              <a:rPr lang="en-US" sz="1600" dirty="0" smtClean="0">
                <a:sym typeface="Wingdings" pitchFamily="2" charset="2"/>
              </a:rPr>
              <a:t> </a:t>
            </a:r>
            <a:r>
              <a:rPr lang="en-US" sz="1600" dirty="0" err="1" smtClean="0"/>
              <a:t>Digitale</a:t>
            </a:r>
            <a:r>
              <a:rPr lang="en-US" sz="1600" dirty="0" smtClean="0"/>
              <a:t> co-</a:t>
            </a:r>
            <a:r>
              <a:rPr lang="en-US" sz="1600" dirty="0" err="1" smtClean="0"/>
              <a:t>creatie</a:t>
            </a:r>
            <a:r>
              <a:rPr lang="en-US" sz="1600" dirty="0" smtClean="0"/>
              <a:t> (standaardenplus.cocreatienup.nl)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Vervolg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Shortlist </a:t>
            </a:r>
            <a:r>
              <a:rPr lang="en-US" sz="1600" b="1" dirty="0" err="1" smtClean="0"/>
              <a:t>essentiele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ketens</a:t>
            </a:r>
            <a:endParaRPr lang="en-US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Analyse</a:t>
            </a:r>
            <a:r>
              <a:rPr lang="en-US" sz="1600" dirty="0" smtClean="0"/>
              <a:t> </a:t>
            </a:r>
            <a:r>
              <a:rPr lang="en-US" sz="1600" dirty="0" err="1" smtClean="0"/>
              <a:t>processen</a:t>
            </a:r>
            <a:r>
              <a:rPr lang="en-US" sz="1600" dirty="0" smtClean="0"/>
              <a:t>, </a:t>
            </a:r>
            <a:r>
              <a:rPr lang="en-US" sz="1600" dirty="0" err="1" smtClean="0"/>
              <a:t>informatie</a:t>
            </a:r>
            <a:endParaRPr lang="en-US" sz="1600" dirty="0" smtClean="0"/>
          </a:p>
          <a:p>
            <a:r>
              <a:rPr lang="en-US" sz="1600" dirty="0" err="1" smtClean="0"/>
              <a:t>stromen</a:t>
            </a:r>
            <a:r>
              <a:rPr lang="en-US" sz="1600" dirty="0" smtClean="0"/>
              <a:t>, </a:t>
            </a:r>
            <a:r>
              <a:rPr lang="en-US" sz="1600" dirty="0" err="1" smtClean="0"/>
              <a:t>functies</a:t>
            </a:r>
            <a:r>
              <a:rPr lang="en-US" sz="1600" dirty="0" smtClean="0"/>
              <a:t>, </a:t>
            </a:r>
            <a:r>
              <a:rPr lang="en-US" sz="1600" dirty="0" err="1" smtClean="0"/>
              <a:t>systemen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u="sng" dirty="0"/>
          </a:p>
          <a:p>
            <a:pPr marL="285750" indent="-285750">
              <a:buFont typeface="Arial" pitchFamily="34" charset="0"/>
              <a:buChar char="•"/>
            </a:pPr>
            <a:endParaRPr lang="en-US" sz="1600" u="sng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u="sng" dirty="0"/>
          </a:p>
          <a:p>
            <a:pPr marL="285750" indent="-285750">
              <a:buFont typeface="Arial" pitchFamily="34" charset="0"/>
              <a:buChar char="•"/>
            </a:pPr>
            <a:endParaRPr lang="en-US" sz="1600" u="sng" dirty="0" smtClean="0"/>
          </a:p>
          <a:p>
            <a:r>
              <a:rPr lang="en-US" sz="1600" u="sng" dirty="0" err="1" smtClean="0"/>
              <a:t>Vervolgprojecten</a:t>
            </a:r>
            <a:r>
              <a:rPr lang="en-US" sz="1600" u="sng" dirty="0" smtClean="0"/>
              <a:t>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err="1" smtClean="0"/>
              <a:t>Proces</a:t>
            </a:r>
            <a:r>
              <a:rPr lang="en-US" sz="1600" dirty="0" smtClean="0"/>
              <a:t>/ICT </a:t>
            </a:r>
            <a:r>
              <a:rPr lang="en-US" sz="1600" dirty="0" err="1" smtClean="0"/>
              <a:t>standaarden</a:t>
            </a:r>
            <a:r>
              <a:rPr lang="en-US" sz="1600" dirty="0" smtClean="0"/>
              <a:t> (</a:t>
            </a:r>
            <a:r>
              <a:rPr lang="en-US" sz="1600" dirty="0" err="1" smtClean="0"/>
              <a:t>laten</a:t>
            </a:r>
            <a:r>
              <a:rPr lang="en-US" sz="1600" dirty="0" smtClean="0"/>
              <a:t>) </a:t>
            </a:r>
            <a:r>
              <a:rPr lang="en-US" sz="1600" dirty="0" err="1" smtClean="0"/>
              <a:t>opstellen</a:t>
            </a:r>
            <a:endParaRPr lang="en-US" sz="16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Compliancy </a:t>
            </a:r>
            <a:r>
              <a:rPr lang="en-US" sz="1600" dirty="0" err="1" smtClean="0"/>
              <a:t>instrumenten</a:t>
            </a:r>
            <a:endParaRPr lang="en-US" sz="16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742950" lvl="1" indent="-285750"/>
            <a:endParaRPr lang="nl-NL" sz="14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sz="14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sz="14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656" y="2435290"/>
            <a:ext cx="5029199" cy="23475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792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142940"/>
            <a:ext cx="7379170" cy="882473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rgbClr val="F47339"/>
                </a:solidFill>
              </a:rPr>
              <a:t>Deelnemers workshops</a:t>
            </a:r>
            <a:endParaRPr lang="nl-NL" dirty="0">
              <a:solidFill>
                <a:srgbClr val="F47339"/>
              </a:solidFill>
            </a:endParaRPr>
          </a:p>
        </p:txBody>
      </p:sp>
      <p:sp>
        <p:nvSpPr>
          <p:cNvPr id="3" name="Rechthoek 2"/>
          <p:cNvSpPr/>
          <p:nvPr>
            <p:custDataLst>
              <p:tags r:id="rId3"/>
            </p:custDataLst>
          </p:nvPr>
        </p:nvSpPr>
        <p:spPr>
          <a:xfrm>
            <a:off x="295276" y="1064436"/>
            <a:ext cx="38671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/>
              <a:t>	</a:t>
            </a:r>
          </a:p>
        </p:txBody>
      </p:sp>
      <p:sp>
        <p:nvSpPr>
          <p:cNvPr id="11" name="Rechthoek 10"/>
          <p:cNvSpPr/>
          <p:nvPr>
            <p:custDataLst>
              <p:tags r:id="rId4"/>
            </p:custDataLst>
          </p:nvPr>
        </p:nvSpPr>
        <p:spPr>
          <a:xfrm>
            <a:off x="942975" y="1064436"/>
            <a:ext cx="394335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1200" dirty="0"/>
              <a:t>CME overheidsadvies en interim management</a:t>
            </a:r>
            <a:endParaRPr lang="nl-NL" sz="1200" dirty="0">
              <a:solidFill>
                <a:srgbClr val="000000"/>
              </a:solidFill>
              <a:latin typeface="Calibri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Rotterdam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Vicrea</a:t>
            </a:r>
            <a:endParaRPr lang="nl-NL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Geonovum</a:t>
            </a:r>
            <a:endParaRPr lang="nl-NL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Zwolle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Inter</a:t>
            </a:r>
            <a:r>
              <a:rPr lang="nl-NL" sz="1200" dirty="0" smtClean="0"/>
              <a:t>-link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Ordina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Hoogeveen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Tilburg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Ede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PinkRoccade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PWC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Ofelon</a:t>
            </a:r>
            <a:r>
              <a:rPr lang="nl-NL" sz="1200" dirty="0" smtClean="0"/>
              <a:t> Advies 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Woerden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</a:t>
            </a:r>
            <a:r>
              <a:rPr lang="nl-NL" sz="1200" dirty="0" err="1" smtClean="0"/>
              <a:t>Oldebroek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Centric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BMC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Bureau Forum Standaardisatie (</a:t>
            </a:r>
            <a:r>
              <a:rPr lang="nl-NL" sz="1200" dirty="0" err="1" smtClean="0"/>
              <a:t>Logius</a:t>
            </a:r>
            <a:r>
              <a:rPr lang="nl-NL" sz="12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Haarlemmermeer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Rotterdam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Min. Infrastructuur en </a:t>
            </a:r>
            <a:r>
              <a:rPr lang="nl-NL" sz="1200" dirty="0" err="1" smtClean="0"/>
              <a:t>Millieu</a:t>
            </a:r>
            <a:endParaRPr lang="nl-NL" sz="1200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sz="1200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sz="1100" dirty="0" smtClean="0"/>
          </a:p>
          <a:p>
            <a:endParaRPr lang="nl-NL" sz="1100" dirty="0"/>
          </a:p>
        </p:txBody>
      </p:sp>
      <p:sp>
        <p:nvSpPr>
          <p:cNvPr id="5" name="Rechthoek 4"/>
          <p:cNvSpPr/>
          <p:nvPr>
            <p:custDataLst>
              <p:tags r:id="rId5"/>
            </p:custDataLst>
          </p:nvPr>
        </p:nvSpPr>
        <p:spPr>
          <a:xfrm>
            <a:off x="4524375" y="1064436"/>
            <a:ext cx="36480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1200" dirty="0"/>
              <a:t>Waarderingskamer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Nieuwland</a:t>
            </a:r>
            <a:r>
              <a:rPr lang="nl-NL" sz="1200" dirty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Urk</a:t>
            </a:r>
            <a:r>
              <a:rPr lang="nl-NL" sz="1200" dirty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/>
              <a:t>e-adviseur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Aranea</a:t>
            </a:r>
            <a:r>
              <a:rPr lang="nl-NL" sz="1200" dirty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Veere</a:t>
            </a:r>
            <a:r>
              <a:rPr lang="nl-NL" sz="1200" dirty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/>
              <a:t>Enable</a:t>
            </a:r>
            <a:r>
              <a:rPr lang="nl-NL" sz="1200" dirty="0"/>
              <a:t>-U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Nijmegen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Telengy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Novogov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QNH </a:t>
            </a:r>
            <a:r>
              <a:rPr lang="nl-NL" sz="1200" dirty="0" err="1" smtClean="0"/>
              <a:t>Euregio</a:t>
            </a:r>
            <a:r>
              <a:rPr lang="nl-NL" sz="1200" dirty="0" smtClean="0"/>
              <a:t> BV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Geon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Oss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Groningen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QNH </a:t>
            </a:r>
            <a:r>
              <a:rPr lang="nl-NL" sz="1200" dirty="0" err="1" smtClean="0"/>
              <a:t>Euregio</a:t>
            </a:r>
            <a:r>
              <a:rPr lang="nl-NL" sz="1200" dirty="0" smtClean="0"/>
              <a:t> BV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De Drechtsteden </a:t>
            </a:r>
            <a:r>
              <a:rPr lang="nl-NL" sz="1200" dirty="0"/>
              <a:t>	</a:t>
            </a:r>
            <a:endParaRPr lang="nl-NL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Circle</a:t>
            </a:r>
            <a:r>
              <a:rPr lang="nl-NL" sz="1200" dirty="0" smtClean="0"/>
              <a:t> software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Breda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Quarant</a:t>
            </a:r>
            <a:r>
              <a:rPr lang="nl-NL" sz="1200" dirty="0" smtClean="0"/>
              <a:t> </a:t>
            </a:r>
            <a:r>
              <a:rPr lang="nl-NL" sz="1200" dirty="0" err="1" smtClean="0"/>
              <a:t>emea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Gemeente Nieuwegein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err="1" smtClean="0"/>
              <a:t>Exxcellence</a:t>
            </a:r>
            <a:r>
              <a:rPr lang="nl-NL" sz="1200" dirty="0" smtClean="0"/>
              <a:t>	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200" dirty="0" smtClean="0"/>
              <a:t>SMQ	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1200" dirty="0"/>
          </a:p>
          <a:p>
            <a:r>
              <a:rPr lang="nl-NL" sz="1200" dirty="0"/>
              <a:t>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053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dirty="0" smtClean="0">
                <a:solidFill>
                  <a:srgbClr val="F47339"/>
                </a:solidFill>
              </a:rPr>
              <a:t>Ontwikkelagenda’s “ritsen”</a:t>
            </a:r>
            <a:br>
              <a:rPr lang="nl-NL" dirty="0" smtClean="0">
                <a:solidFill>
                  <a:srgbClr val="F47339"/>
                </a:solidFill>
              </a:rPr>
            </a:br>
            <a:r>
              <a:rPr lang="nl-NL" dirty="0" smtClean="0">
                <a:solidFill>
                  <a:srgbClr val="F47339"/>
                </a:solidFill>
              </a:rPr>
              <a:t>8 soorten planningen</a:t>
            </a:r>
          </a:p>
        </p:txBody>
      </p:sp>
      <p:sp>
        <p:nvSpPr>
          <p:cNvPr id="59394" name="Rectangle 7"/>
          <p:cNvSpPr>
            <a:spLocks noGrp="1"/>
          </p:cNvSpPr>
          <p:nvPr>
            <p:ph type="body" sz="half" idx="4294967295"/>
            <p:custDataLst>
              <p:tags r:id="rId3"/>
            </p:custDataLst>
          </p:nvPr>
        </p:nvSpPr>
        <p:spPr>
          <a:xfrm>
            <a:off x="192088" y="1843088"/>
            <a:ext cx="3732212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	Planning </a:t>
            </a:r>
            <a:r>
              <a:rPr lang="nl-NL" sz="1500" dirty="0" err="1" smtClean="0"/>
              <a:t>iNUP</a:t>
            </a:r>
            <a:r>
              <a:rPr lang="nl-NL" sz="1500" dirty="0" smtClean="0"/>
              <a:t>: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23 bouwstenen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Verbindingen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endParaRPr lang="nl-NL" sz="1500" dirty="0" smtClean="0"/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b="1" dirty="0" smtClean="0">
                <a:solidFill>
                  <a:schemeClr val="accent2"/>
                </a:solidFill>
              </a:rPr>
              <a:t>Standaarden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RSGB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RGBZ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StUF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NEN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ZTC</a:t>
            </a:r>
          </a:p>
          <a:p>
            <a:pPr lvl="1">
              <a:lnSpc>
                <a:spcPct val="80000"/>
              </a:lnSpc>
            </a:pPr>
            <a:r>
              <a:rPr lang="nl-NL" sz="1500" dirty="0" smtClean="0"/>
              <a:t>…</a:t>
            </a:r>
          </a:p>
          <a:p>
            <a:pPr lvl="1">
              <a:lnSpc>
                <a:spcPct val="80000"/>
              </a:lnSpc>
            </a:pPr>
            <a:endParaRPr lang="en-US" sz="1500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500" b="1" dirty="0" err="1" smtClean="0">
                <a:solidFill>
                  <a:schemeClr val="accent2"/>
                </a:solidFill>
              </a:rPr>
              <a:t>Pakketsoftware</a:t>
            </a:r>
            <a:endParaRPr lang="en-US" sz="1500" b="1" dirty="0" smtClean="0">
              <a:solidFill>
                <a:schemeClr val="accent2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US" sz="1500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500" b="1" dirty="0" smtClean="0">
                <a:solidFill>
                  <a:schemeClr val="accent2"/>
                </a:solidFill>
              </a:rPr>
              <a:t>In </a:t>
            </a:r>
            <a:r>
              <a:rPr lang="en-US" sz="1500" b="1" dirty="0" err="1" smtClean="0">
                <a:solidFill>
                  <a:schemeClr val="accent2"/>
                </a:solidFill>
              </a:rPr>
              <a:t>gebruikname</a:t>
            </a:r>
            <a:r>
              <a:rPr lang="en-US" sz="1500" b="1" dirty="0" smtClean="0">
                <a:solidFill>
                  <a:schemeClr val="accent2"/>
                </a:solidFill>
              </a:rPr>
              <a:t> </a:t>
            </a:r>
            <a:r>
              <a:rPr lang="en-US" sz="1500" b="1" dirty="0" err="1" smtClean="0">
                <a:solidFill>
                  <a:schemeClr val="accent2"/>
                </a:solidFill>
              </a:rPr>
              <a:t>bij</a:t>
            </a:r>
            <a:endParaRPr lang="en-US" sz="1500" b="1" dirty="0">
              <a:solidFill>
                <a:schemeClr val="accent2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1500" b="1" dirty="0" err="1" smtClean="0">
                <a:solidFill>
                  <a:schemeClr val="accent2"/>
                </a:solidFill>
              </a:rPr>
              <a:t>gemeenten</a:t>
            </a:r>
            <a:endParaRPr lang="nl-NL" sz="1500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	</a:t>
            </a:r>
          </a:p>
        </p:txBody>
      </p:sp>
      <p:sp>
        <p:nvSpPr>
          <p:cNvPr id="59395" name="Rectangle 8"/>
          <p:cNvSpPr>
            <a:spLocks noGrp="1"/>
          </p:cNvSpPr>
          <p:nvPr>
            <p:ph type="body" sz="half" idx="4294967295"/>
            <p:custDataLst>
              <p:tags r:id="rId4"/>
            </p:custDataLst>
          </p:nvPr>
        </p:nvSpPr>
        <p:spPr>
          <a:xfrm>
            <a:off x="4686300" y="1760538"/>
            <a:ext cx="3933825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Betrokkenen</a:t>
            </a:r>
            <a:r>
              <a:rPr lang="nl-NL" sz="1500" dirty="0"/>
              <a:t>: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Waarderingskamer</a:t>
            </a:r>
            <a:endParaRPr lang="nl-NL" sz="1500" dirty="0"/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/>
              <a:t>Ministeries</a:t>
            </a:r>
          </a:p>
          <a:p>
            <a:pPr lvl="1">
              <a:lnSpc>
                <a:spcPct val="80000"/>
              </a:lnSpc>
              <a:buNone/>
            </a:pPr>
            <a:r>
              <a:rPr lang="nl-NL" sz="1500" dirty="0" smtClean="0"/>
              <a:t>ICTU</a:t>
            </a:r>
          </a:p>
          <a:p>
            <a:pPr lvl="1">
              <a:lnSpc>
                <a:spcPct val="80000"/>
              </a:lnSpc>
              <a:buNone/>
            </a:pPr>
            <a:r>
              <a:rPr lang="nl-NL" sz="1500" dirty="0" err="1" smtClean="0"/>
              <a:t>Geonovum</a:t>
            </a:r>
            <a:endParaRPr lang="nl-NL" sz="1500" dirty="0"/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…</a:t>
            </a:r>
            <a:endParaRPr lang="nl-NL" sz="1500" dirty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nl-NL" sz="1500" dirty="0" smtClean="0"/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Leveranciers pakketsoftware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Maar ook: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err="1" smtClean="0"/>
              <a:t>Logius</a:t>
            </a:r>
            <a:endParaRPr lang="nl-NL" sz="1500" dirty="0" smtClean="0"/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Kadaster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KvK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Belastingdienst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SVB BGT I&amp;M (OLO)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BPR (GBA)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…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nl-NL" sz="1500" dirty="0" smtClean="0"/>
              <a:t>&gt;50 betrokkenen!</a:t>
            </a:r>
          </a:p>
        </p:txBody>
      </p:sp>
      <p:pic>
        <p:nvPicPr>
          <p:cNvPr id="59396" name="imgHvThumb" descr="details weergeven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2779712" y="1760538"/>
            <a:ext cx="1906587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86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66"/>
                </a:solidFill>
                <a:effectLst/>
                <a:uLnTx/>
                <a:uFillTx/>
                <a:latin typeface="+mj-lt"/>
                <a:ea typeface="+mj-ea"/>
                <a:cs typeface="ヒラギノ角ゴ Pro W3"/>
              </a:rPr>
              <a:t>Samenwerking en 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66"/>
                </a:solidFill>
                <a:effectLst/>
                <a:uLnTx/>
                <a:uFillTx/>
                <a:latin typeface="+mj-lt"/>
                <a:ea typeface="+mj-ea"/>
                <a:cs typeface="ヒラギノ角ゴ Pro W3"/>
              </a:rPr>
              <a:t>leveranciersmanagement</a:t>
            </a:r>
            <a:endParaRPr kumimoji="0" lang="nl-NL" sz="3600" b="0" i="0" u="none" strike="noStrike" kern="0" cap="none" spc="0" normalizeH="0" baseline="0" noProof="0" dirty="0">
              <a:ln>
                <a:noFill/>
              </a:ln>
              <a:solidFill>
                <a:srgbClr val="FF6666"/>
              </a:solidFill>
              <a:effectLst/>
              <a:uLnTx/>
              <a:uFillTx/>
              <a:latin typeface="+mj-lt"/>
              <a:ea typeface="+mj-ea"/>
              <a:cs typeface="ヒラギノ角ゴ Pro W3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756" y="2552699"/>
            <a:ext cx="4969243" cy="298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>
            <p:custDataLst>
              <p:tags r:id="rId3"/>
            </p:custDataLst>
          </p:nvPr>
        </p:nvSpPr>
        <p:spPr>
          <a:xfrm>
            <a:off x="457200" y="1592580"/>
            <a:ext cx="82696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/>
            <a:r>
              <a:rPr lang="nl-NL" sz="2000" dirty="0" smtClean="0"/>
              <a:t>Samenwerkingsafspraken in convenant met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nl-NL" sz="2000" dirty="0" smtClean="0"/>
              <a:t>gebruikersverenigingen,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nl-NL" sz="2000" dirty="0" smtClean="0"/>
              <a:t>samenwerkingsverbanden en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nl-NL" sz="2000" dirty="0" smtClean="0"/>
              <a:t>(pakket)softwareleveranciers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nl-NL" sz="2000" dirty="0" smtClean="0"/>
              <a:t>KING</a:t>
            </a:r>
            <a:endParaRPr lang="en-US" sz="2000" dirty="0" smtClean="0"/>
          </a:p>
          <a:p>
            <a:pPr marL="742950" lvl="1" indent="-285750"/>
            <a:endParaRPr lang="en-US" sz="2000" dirty="0" smtClean="0"/>
          </a:p>
          <a:p>
            <a:pPr marL="742950" lvl="1" indent="-285750"/>
            <a:r>
              <a:rPr lang="nl-NL" sz="2000" dirty="0" smtClean="0"/>
              <a:t>Benadering in februari</a:t>
            </a:r>
          </a:p>
          <a:p>
            <a:pPr marL="742950" lvl="1" indent="-285750"/>
            <a:endParaRPr lang="nl-NL" sz="2000" dirty="0" smtClean="0"/>
          </a:p>
          <a:p>
            <a:pPr marL="742950" lvl="1" indent="-285750"/>
            <a:endParaRPr lang="nl-NL" sz="2000" dirty="0" smtClean="0"/>
          </a:p>
          <a:p>
            <a:pPr marL="742950" lvl="1" indent="-285750"/>
            <a:r>
              <a:rPr lang="nl-NL" sz="2000" dirty="0" smtClean="0"/>
              <a:t>Geplande </a:t>
            </a:r>
            <a:r>
              <a:rPr lang="nl-NL" sz="2000" dirty="0" smtClean="0"/>
              <a:t>ondertekening </a:t>
            </a:r>
          </a:p>
          <a:p>
            <a:pPr marL="742950" lvl="1" indent="-285750"/>
            <a:r>
              <a:rPr lang="nl-NL" sz="2000" dirty="0" smtClean="0"/>
              <a:t>op </a:t>
            </a:r>
            <a:r>
              <a:rPr lang="en-US" sz="2000" dirty="0" smtClean="0"/>
              <a:t>8 </a:t>
            </a:r>
            <a:r>
              <a:rPr lang="en-US" sz="2000" dirty="0" err="1" smtClean="0"/>
              <a:t>maart</a:t>
            </a:r>
            <a:r>
              <a:rPr lang="en-US" sz="2000" dirty="0" smtClean="0"/>
              <a:t> </a:t>
            </a:r>
            <a:r>
              <a:rPr lang="en-US" sz="2000" dirty="0" err="1" smtClean="0"/>
              <a:t>a.s</a:t>
            </a:r>
            <a:r>
              <a:rPr lang="en-US" sz="2000" dirty="0" smtClean="0"/>
              <a:t>. in Den Bosch, </a:t>
            </a:r>
          </a:p>
          <a:p>
            <a:pPr marL="742950" lvl="1" indent="-285750"/>
            <a:r>
              <a:rPr lang="en-US" sz="2000" dirty="0" smtClean="0"/>
              <a:t>NUP Live!</a:t>
            </a:r>
            <a:endParaRPr lang="nl-NL" sz="20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sz="20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sz="20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nl-NL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792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8 maart NUP LIVE!</a:t>
            </a:r>
            <a:endParaRPr lang="nl-NL" dirty="0"/>
          </a:p>
        </p:txBody>
      </p:sp>
      <p:pic>
        <p:nvPicPr>
          <p:cNvPr id="6" name="Afbeelding 5" descr="nup_l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9" y="1158026"/>
            <a:ext cx="7750719" cy="4716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2R9dRdQoGXvSpjLklli1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SWOwi6TcmeMqE6jM39xR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aDVUu2eu6kFfunjwSp7SC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45BpnnoQxrXsw1NuNpyP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9jnlQy2D7VZaIROTDR6It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OxUNv4Uks3aLUMd3wPlc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YiNaZA9yr6G1uPq23YIMs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ZXW2FAkhmgHizC0l5kaUB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4ShoCuLnuD22iQdWVzeaK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kcgO2ISoCyjVS3KhXQvZM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gwk978oBGrjEy57Os3u5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JmY9cEBoELDgVJuSAKZ0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K5WXvapanU5wqYy8pxl6j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CevE99nsuG2LNXbYWK0iM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0h9okztK60CRKJDxvs0ch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9WwHCOf0A54devKPOYJ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9WdrkofxhAg22ZsNRRWQ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LFwp2KCbdxnd0Zjgip0si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Nacvi1X7NJ17ayUUmuV6m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FOZsuBywQxJgRldwrAd5J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cSPLln3vxb84unvQxmzgS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TGzHP3kSgZ1C7CIfbtl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8NQP0B2RwsLJtV4MGdrcj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cOxjltM0QJCl7RRzMVu1Z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4tLodO6nNxtQLSIROsh0J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gTDHEtvfTNegJn4BneL9F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fDac3OoZVi7wcSLwaCSxD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Cu9kNc43fAS2D0wrpGRTS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cacQR38g7AA1G2J0bVR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afLZIdbGJNGlWaBmd06k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r2YQpGGFY0SBxZW5SkV4q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Mkk5ypPIRWdTIcM8jwv0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NJpaEgkFbfkBgDvj7hQg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oEhKjJ0ozp5ZxAGoKync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Te8KEECcLzkT7pcPVnm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z7V8C0oeavERlKSUXBEM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wh6VCJxhSWaq4aOa600kf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kGfVvQALxYhFAE1HoFHSC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GUGI5NuDMlFWWpFGdGH7o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rU6xYCqjFTmitMVNgUapsS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wBHoR2pqMvfQutTMJb10a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T4ASLmYKUyenFgPA6UPxt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IN3bEeKOpWhNSkO5bLJGY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nU862te3kQAfu2LoN67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eBf5DCVmMgLqNROO2pIZ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T5QGgQKpBhqR7D5dJ8md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qLSQlNUEmkjMAGxRXPC8Y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oVVZKuzn5fyiZgPl9LynC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sjXtR6DqcXFurX6G7YnZT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xjdLQN8GVwqtENrAUg1d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xjdLQN8GVwqtENrAUg1d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ObRxZYXfXguuQBkZaQd6Z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2NTRVOoSW4UGE40SJmAA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xjdLQN8GVwqtENrAUg1d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auN0b2A9OEmlBlBUgi9Lc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hnWOj3MpQQQKzll4gokMj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LNYJ9A6zECgkZ8h3nNRM9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5BoerVS6kMnOatpFvYpGm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tQJ1OxYSRxl4ilq5CRwKv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mLaSFBSlnDQg8yvp6k7sU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8jWbGThuIMyab1BkGHupZ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xQ4myNwae7Fw59wGxYVHh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Kn3GcOHz6ESwZounsOiSi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2U2HicCM0a4P5HiSAHsE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Eya7cav7oopCk8DvwvWj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ObRxZYXfXguuQBkZaQd6Z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2NTRVOoSW4UGE40SJmAA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10M6BcfZQP2j3IwHaj2D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xjdLQN8GVwqtENrAUg1d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BMEWVFKymKHtTXJntumo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uXPelR6Ht7E5pd7aGxuqu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kQ9LNkGOGeabiG7HjSsE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akHeAF8OqtdFwfrfbn3a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OOxvfjNPTcVoCY4z4M1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UdVr2ZdCYPOK2ldh5m0Q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gU49CKOFDB9oTjANhOCh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zSWJmMHEEA4WX1nTntOj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ADsTHh5cd4KakbcTn1XYX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jWmyqnr9tUTmhigs5qzrn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cMGbGt5Nldf2jvx8QHL3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hXUUCVVxpwbjKzSfHX4Gy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7fYKUWARGjpmvJgMR9RO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Q0LYgAZNZUgBPFVR0ZXyP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ulYiSqN4Ub0HOwDCafS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Tn38YV6UOKRooYZWFZRSj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5UUBQZ8RRfTY6oU8C4H4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JqgXS4jXGXyoh9dm56MXS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vqRB2xmNafpzaulS74xTz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pI6KUfYAi8D7UP6h2MBTM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ZHYJ1cZHpZ3z18uhC7Oz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V3zwMP1LiF95IpMbeMBAI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4kOXML9t4dmJMUavq9GE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qVq5urS1YmxhZeIO2gBO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ZCR1JmrU4XGUSxHgIA2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FKMwT5aUYmSBwdSBnfnCp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buVVMB6p3SMucqsDq9Fw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ikPhl0SdxHIO8V5WKkv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UqF6fDhrnHyHbDAXkLoaF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uCkHkdUcWreoU9a5nBM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96WivYqy6RpFDbtVVXdsv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gWeGN9G1zT4MlwnoPetDP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PJgYHarDyHuwQ04ObhS5i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AQPWxx7ZYSMF6vpOrvzVk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iOGmk03cKJii8q8KCUvzJ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JaTzpmPmwnbdy1gbd7VM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yCJxKSUi2MOBcMZkD9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nOmZGHTEpLDG4wsKBHmo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7VR7urHoDWuGN5cqG8tRX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zRWJIswepJPsGr7ycsX0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bnImya1dUlXHlZbKIeSp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kpLi7V0TXiSGy1lUldbO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uZ67msKJ8IaqwoXMSTiTs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osjCJmkxblWnQpFaLtgaO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If2Cn7skTU1uADOKJnoB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t8xy7H8ODhbPJ3A6Yd4R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llO1m0KTLd3TLT5PZLc4h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75hjL1NZuTCnhfXhmDa5r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jLUK9CobwEnrNcJ6l74Jv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MPhH18diFnKB236CR7uA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wk5S6Sq4ZyelZ4srBfXeZ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HbaF0JfXeUhnjXB82lSA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G329pwfDspwCUHqSGP2j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4BLuPsdBloDvOtCXzPqZh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YMlHrCsbLkS2CsgEA421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T75eOU7ZCk2fDY981A99C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CMR9HVfmXfHXTdCdNx4MH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0mOiur3rSXoAuimEdbJf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zKohoBg3ZflDpslqMI5V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yF5WvONB5QA3MulpqNjv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zjJjQ9kS2sbcO9dyWeEgS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ZqwRjOKWWRpO6LdbXDhcO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SzGbcSR4R6R1jiNYQv76v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N03rlLh0ZFJQyXb7CS5R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W4rUoZNL4HCyLG8Kx5NQ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htJPNITf1Eju3YZqmhddB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dZbvZRlZ4abKNYazb4SP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ehCaL6IvCTBffKDiJ1U1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ijb0fN68lLlfLUSP6egy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9rjWOIY0ZRoxwxUtCcIrT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9xJqVTlQVFo5YiYLRVpux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U0YJpUVGL1C0aDgORcNv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QGVAQlml92JjDJscuqUfT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Y7lu23cG2Ze9iNO4AjqS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R0xmFImABLtdXsvRkhWm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koA9oFmkVtuTHgkWFoukr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sF5QmzJY8VdzwCXdg30gF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ZkfcaUETr1fWVU4xjNBW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F7JIZs7rkbIaGKA9oOkft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zG28IJcFIXqE8ssVcM0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1EQvWVQrZvMqAXXsMy4Z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eKejW9oMC55tO91WjoH7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dg5sGWT7tttfkVOPLAOS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kbjjqZTniAxfxYdussTuC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ZyO58uC7iDSmVU8nvTe5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H5oQBh7mZBeJbLukRoLbi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mb2jl5WZfxr6QJHhSkZW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7cJnTa2PjYBNIdNiW2pZ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i4UKDzwqclf53QzXbLXqd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v20tuAoXwEVpUFt8xsjTM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yD9XIYQE2VuPzRJa5V2eO"/>
</p:tagLst>
</file>

<file path=ppt/theme/theme1.xml><?xml version="1.0" encoding="utf-8"?>
<a:theme xmlns:a="http://schemas.openxmlformats.org/drawingml/2006/main" name="Office Theme">
  <a:themeElements>
    <a:clrScheme name="King 2010 kleuren">
      <a:dk1>
        <a:srgbClr val="000000"/>
      </a:dk1>
      <a:lt1>
        <a:srgbClr val="FFFFFF"/>
      </a:lt1>
      <a:dk2>
        <a:srgbClr val="8D3291"/>
      </a:dk2>
      <a:lt2>
        <a:srgbClr val="EEECE1"/>
      </a:lt2>
      <a:accent1>
        <a:srgbClr val="F47339"/>
      </a:accent1>
      <a:accent2>
        <a:srgbClr val="ED0090"/>
      </a:accent2>
      <a:accent3>
        <a:srgbClr val="FFFFFF"/>
      </a:accent3>
      <a:accent4>
        <a:srgbClr val="000000"/>
      </a:accent4>
      <a:accent5>
        <a:srgbClr val="F8BCAE"/>
      </a:accent5>
      <a:accent6>
        <a:srgbClr val="D70082"/>
      </a:accent6>
      <a:hlink>
        <a:srgbClr val="FDF004"/>
      </a:hlink>
      <a:folHlink>
        <a:srgbClr val="F0526B"/>
      </a:folHlink>
    </a:clrScheme>
    <a:fontScheme name="Office Theme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King 2010 kleuren">
      <a:dk1>
        <a:srgbClr val="000000"/>
      </a:dk1>
      <a:lt1>
        <a:srgbClr val="FFFFFF"/>
      </a:lt1>
      <a:dk2>
        <a:srgbClr val="8D3291"/>
      </a:dk2>
      <a:lt2>
        <a:srgbClr val="EEECE1"/>
      </a:lt2>
      <a:accent1>
        <a:srgbClr val="F47339"/>
      </a:accent1>
      <a:accent2>
        <a:srgbClr val="ED0090"/>
      </a:accent2>
      <a:accent3>
        <a:srgbClr val="FFFFFF"/>
      </a:accent3>
      <a:accent4>
        <a:srgbClr val="000000"/>
      </a:accent4>
      <a:accent5>
        <a:srgbClr val="F8BCAE"/>
      </a:accent5>
      <a:accent6>
        <a:srgbClr val="D70082"/>
      </a:accent6>
      <a:hlink>
        <a:srgbClr val="FDF004"/>
      </a:hlink>
      <a:folHlink>
        <a:srgbClr val="F0526B"/>
      </a:folHlink>
    </a:clrScheme>
    <a:fontScheme name="Office Theme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4117</TotalTime>
  <Words>315</Words>
  <Application>Microsoft Office PowerPoint</Application>
  <PresentationFormat>Diavoorstelling (4:3)</PresentationFormat>
  <Paragraphs>175</Paragraphs>
  <Slides>9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Stand van zaken Operatie NUP    </vt:lpstr>
      <vt:lpstr> Programmaplan O-NUP </vt:lpstr>
      <vt:lpstr>3 Impactanalyses afgerond</vt:lpstr>
      <vt:lpstr>Standaarden – plus (regiegroep okt 2011) </vt:lpstr>
      <vt:lpstr>Standaarden plus</vt:lpstr>
      <vt:lpstr>Deelnemers workshops</vt:lpstr>
      <vt:lpstr>Ontwikkelagenda’s “ritsen” 8 soorten planningen</vt:lpstr>
      <vt:lpstr>PowerPoint-presentatie</vt:lpstr>
      <vt:lpstr>8 maart NUP LIVE!</vt:lpstr>
    </vt:vector>
  </TitlesOfParts>
  <Company>SIM aan 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Operatie-NUP</dc:title>
  <dc:creator>Peter Klaver</dc:creator>
  <cp:lastModifiedBy>Peter Klaver</cp:lastModifiedBy>
  <cp:revision>231</cp:revision>
  <dcterms:created xsi:type="dcterms:W3CDTF">2011-09-15T13:40:45Z</dcterms:created>
  <dcterms:modified xsi:type="dcterms:W3CDTF">2012-02-01T15:22:13Z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1VZbo3EXKsciWoIhWi0NMJgXqMaGKlJG9M-I3a1AZlfA</vt:lpwstr>
  </property>
  <property fmtid="{D5CDD505-2E9C-101B-9397-08002B2CF9AE}" pid="4" name="Google.Documents.RevisionId">
    <vt:lpwstr>10502880430669614154</vt:lpwstr>
  </property>
  <property fmtid="{D5CDD505-2E9C-101B-9397-08002B2CF9AE}" pid="5" name="Google.Documents.PreviousRevisionId">
    <vt:lpwstr>12283974406231943821</vt:lpwstr>
  </property>
  <property fmtid="{D5CDD505-2E9C-101B-9397-08002B2CF9AE}" pid="6" name="Google.Documents.PluginVersion">
    <vt:lpwstr>2.0.2662.553</vt:lpwstr>
  </property>
  <property fmtid="{D5CDD505-2E9C-101B-9397-08002B2CF9AE}" pid="7" name="Google.Documents.MergeIncapabilityFlags">
    <vt:i4>0</vt:i4>
  </property>
</Properties>
</file>